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27"/>
  </p:notesMasterIdLst>
  <p:handoutMasterIdLst>
    <p:handoutMasterId r:id="rId28"/>
  </p:handoutMasterIdLst>
  <p:sldIdLst>
    <p:sldId id="1393" r:id="rId8"/>
    <p:sldId id="1690" r:id="rId9"/>
    <p:sldId id="1766" r:id="rId10"/>
    <p:sldId id="1702" r:id="rId11"/>
    <p:sldId id="1707" r:id="rId12"/>
    <p:sldId id="1765" r:id="rId13"/>
    <p:sldId id="1518" r:id="rId14"/>
    <p:sldId id="1760" r:id="rId15"/>
    <p:sldId id="1752" r:id="rId16"/>
    <p:sldId id="1767" r:id="rId17"/>
    <p:sldId id="1757" r:id="rId18"/>
    <p:sldId id="1756" r:id="rId19"/>
    <p:sldId id="1758" r:id="rId20"/>
    <p:sldId id="1759" r:id="rId21"/>
    <p:sldId id="1763" r:id="rId22"/>
    <p:sldId id="1764" r:id="rId23"/>
    <p:sldId id="1748" r:id="rId24"/>
    <p:sldId id="1615" r:id="rId25"/>
    <p:sldId id="1753" r:id="rId2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690"/>
            <p14:sldId id="1766"/>
            <p14:sldId id="1702"/>
            <p14:sldId id="1707"/>
            <p14:sldId id="1765"/>
            <p14:sldId id="1518"/>
            <p14:sldId id="1760"/>
            <p14:sldId id="1752"/>
            <p14:sldId id="1767"/>
            <p14:sldId id="1757"/>
            <p14:sldId id="1756"/>
            <p14:sldId id="1758"/>
            <p14:sldId id="1759"/>
            <p14:sldId id="1763"/>
            <p14:sldId id="1764"/>
            <p14:sldId id="1748"/>
          </p14:sldIdLst>
        </p14:section>
        <p14:section name="Finalizando" id="{CF622469-3E87-46BA-8ED6-912C47B00EF3}">
          <p14:sldIdLst>
            <p14:sldId id="1615"/>
            <p14:sldId id="17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79472" autoAdjust="0"/>
  </p:normalViewPr>
  <p:slideViewPr>
    <p:cSldViewPr>
      <p:cViewPr varScale="1">
        <p:scale>
          <a:sx n="81" d="100"/>
          <a:sy n="81" d="100"/>
        </p:scale>
        <p:origin x="653" y="58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9/28/2023 2:25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9/28/2023 2:25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9/28/2023 2:25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9/28/2023 2:25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010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9/28/2023 2:25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78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9/28/2023 2:25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17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9/28/2023 2:25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091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9/28/2023 2:25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619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9/28/2023 2:25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06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9/28/2023 2:25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217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9/28/2023 2:25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973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9/28/2023 2:25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8273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4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77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80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32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9/28/2023 2:25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76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9/28/2023 2:25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9/28/2023 2:25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3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9/28/2023 2:25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57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jp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natogroffe/ShiftLeftRight_DevOpsExperience-Set202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754062"/>
            <a:ext cx="11201400" cy="1937956"/>
          </a:xfrm>
        </p:spPr>
        <p:txBody>
          <a:bodyPr/>
          <a:lstStyle/>
          <a:p>
            <a:r>
              <a:rPr lang="pt-BR" sz="4400" b="1" dirty="0"/>
              <a:t>Não recomece um projeto, inicie com Shift </a:t>
            </a:r>
            <a:r>
              <a:rPr lang="pt-BR" sz="4400" b="1" dirty="0" err="1"/>
              <a:t>Left</a:t>
            </a:r>
            <a:br>
              <a:rPr lang="pt-BR" sz="4400" b="1" dirty="0"/>
            </a:br>
            <a:r>
              <a:rPr lang="pt-BR" sz="3600" b="1" dirty="0"/>
              <a:t>Escolhendo componentes open </a:t>
            </a:r>
            <a:r>
              <a:rPr lang="pt-BR" sz="3600" b="1" dirty="0" err="1"/>
              <a:t>source</a:t>
            </a:r>
            <a:r>
              <a:rPr lang="pt-BR" sz="3600" b="1" dirty="0"/>
              <a:t> certos desde o início</a:t>
            </a:r>
            <a:endParaRPr lang="pt-BR" sz="2000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E586154-1869-4CFD-B96A-0D02C9051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4237" y="3146455"/>
            <a:ext cx="6111478" cy="1872045"/>
          </a:xfrm>
        </p:spPr>
        <p:txBody>
          <a:bodyPr/>
          <a:lstStyle/>
          <a:p>
            <a:r>
              <a:rPr lang="en-US" b="1" dirty="0"/>
              <a:t>Renato </a:t>
            </a:r>
            <a:r>
              <a:rPr lang="en-US" b="1" dirty="0" err="1"/>
              <a:t>Groffe</a:t>
            </a:r>
            <a:endParaRPr lang="en-US" b="1" dirty="0"/>
          </a:p>
          <a:p>
            <a:r>
              <a:rPr lang="en-US" sz="2800" dirty="0"/>
              <a:t>Microsoft MVP, MTAC</a:t>
            </a:r>
          </a:p>
          <a:p>
            <a:r>
              <a:rPr lang="en-US" sz="2800" dirty="0"/>
              <a:t>linkedin.com/in/</a:t>
            </a:r>
            <a:r>
              <a:rPr lang="en-US" sz="2800" dirty="0" err="1"/>
              <a:t>renatogroffe</a:t>
            </a:r>
            <a:br>
              <a:rPr lang="en-US" sz="2800" dirty="0"/>
            </a:br>
            <a:r>
              <a:rPr lang="en-US" sz="2800" dirty="0"/>
              <a:t>renatogroffe.medium.com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2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D763268F-681D-935F-608E-D0C3A2EF6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A4994C0-1804-F5A4-AE54-2A9AB2B7F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48" y="5899069"/>
            <a:ext cx="1738259" cy="8362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4E33625-C64E-46D7-D862-B9BD58996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799" y="5783262"/>
            <a:ext cx="1750075" cy="1098828"/>
          </a:xfrm>
          <a:prstGeom prst="rect">
            <a:avLst/>
          </a:prstGeom>
        </p:spPr>
      </p:pic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0E36807F-BCE5-370A-BE0A-A490023D59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90" r="25492"/>
          <a:stretch/>
        </p:blipFill>
        <p:spPr>
          <a:xfrm>
            <a:off x="2713037" y="5946344"/>
            <a:ext cx="2405044" cy="785896"/>
          </a:xfrm>
          <a:prstGeom prst="rect">
            <a:avLst/>
          </a:prstGeom>
        </p:spPr>
      </p:pic>
      <p:pic>
        <p:nvPicPr>
          <p:cNvPr id="9" name="Imagem 8" descr="Uma imagem contendo objeto, relógio, placa, monitor&#10;&#10;Descrição gerada automaticamente">
            <a:extLst>
              <a:ext uri="{FF2B5EF4-FFF2-40B4-BE49-F238E27FC236}">
                <a16:creationId xmlns:a16="http://schemas.microsoft.com/office/drawing/2014/main" id="{6DA569D5-3A8E-45AC-370B-C78640E542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7817" y="5898592"/>
            <a:ext cx="2789238" cy="881399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DA705A8-182B-2AAF-089D-482EE73BFDCA}"/>
              </a:ext>
            </a:extLst>
          </p:cNvPr>
          <p:cNvSpPr txBox="1">
            <a:spLocks/>
          </p:cNvSpPr>
          <p:nvPr/>
        </p:nvSpPr>
        <p:spPr bwMode="white">
          <a:xfrm>
            <a:off x="6523037" y="3146454"/>
            <a:ext cx="6111478" cy="1872045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Walter </a:t>
            </a:r>
            <a:r>
              <a:rPr lang="en-US" b="1" dirty="0" err="1"/>
              <a:t>Coan</a:t>
            </a:r>
            <a:endParaRPr lang="en-US" b="1" dirty="0"/>
          </a:p>
          <a:p>
            <a:r>
              <a:rPr lang="en-US" sz="2800" dirty="0"/>
              <a:t>Microsoft MVP</a:t>
            </a:r>
          </a:p>
          <a:p>
            <a:r>
              <a:rPr lang="en-US" sz="2800" dirty="0"/>
              <a:t>linkedin.com/in/waltercoan/</a:t>
            </a:r>
            <a:br>
              <a:rPr lang="en-US" sz="2800" dirty="0"/>
            </a:br>
            <a:r>
              <a:rPr lang="en-US" sz="2800" dirty="0"/>
              <a:t>waltercoan.com.br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3381EA-746C-120E-FC24-D463F32DD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11CF16-16AB-5156-5333-5D321C0B42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C4935459-6EAB-38D6-1BB2-64E11B84F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2" r="17190"/>
          <a:stretch/>
        </p:blipFill>
        <p:spPr>
          <a:xfrm>
            <a:off x="1798637" y="426187"/>
            <a:ext cx="8305800" cy="627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3459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Problemas comuns em Aplicações 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DevOps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305799" cy="285616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Mudanças tecnológicas bruscas, reflexo da falta de planejamento inicial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Imprevisibilidade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Apreensão com ambientes de Produção</a:t>
            </a:r>
          </a:p>
        </p:txBody>
      </p:sp>
      <p:pic>
        <p:nvPicPr>
          <p:cNvPr id="4" name="Imagem 3" descr="Uma imagem contendo medidor, relógio&#10;&#10;Descrição gerada automaticamente">
            <a:extLst>
              <a:ext uri="{FF2B5EF4-FFF2-40B4-BE49-F238E27FC236}">
                <a16:creationId xmlns:a16="http://schemas.microsoft.com/office/drawing/2014/main" id="{B2CB71E1-A751-3AE5-D446-087879755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637" y="4716462"/>
            <a:ext cx="3733800" cy="18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3384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Shift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left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e Shift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right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podem ser uma solução...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3436" y="5536082"/>
            <a:ext cx="3886201" cy="1735860"/>
          </a:xfrm>
        </p:spPr>
        <p:txBody>
          <a:bodyPr/>
          <a:lstStyle/>
          <a:p>
            <a:r>
              <a:rPr lang="pt-BR" sz="3600" dirty="0">
                <a:solidFill>
                  <a:srgbClr val="494949"/>
                </a:solidFill>
              </a:rPr>
              <a:t>Shift </a:t>
            </a:r>
            <a:r>
              <a:rPr lang="pt-BR" sz="3600" dirty="0" err="1">
                <a:solidFill>
                  <a:srgbClr val="494949"/>
                </a:solidFill>
              </a:rPr>
              <a:t>left</a:t>
            </a:r>
            <a:br>
              <a:rPr lang="pt-BR" sz="3600" dirty="0">
                <a:solidFill>
                  <a:srgbClr val="494949"/>
                </a:solidFill>
              </a:rPr>
            </a:br>
            <a:r>
              <a:rPr lang="pt-BR" sz="1800" dirty="0">
                <a:solidFill>
                  <a:srgbClr val="494949"/>
                </a:solidFill>
              </a:rPr>
              <a:t>Assegurar que requisitos/design são cumpridos</a:t>
            </a:r>
            <a:br>
              <a:rPr lang="pt-BR" sz="1800" dirty="0">
                <a:solidFill>
                  <a:srgbClr val="494949"/>
                </a:solidFill>
              </a:rPr>
            </a:br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11" name="Imagem 10" descr="Uma imagem contendo medidor, relógio&#10;&#10;Descrição gerada automaticamente">
            <a:extLst>
              <a:ext uri="{FF2B5EF4-FFF2-40B4-BE49-F238E27FC236}">
                <a16:creationId xmlns:a16="http://schemas.microsoft.com/office/drawing/2014/main" id="{7BB2FB6A-3E88-4558-EC58-CF30B04B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437" y="1287462"/>
            <a:ext cx="8428038" cy="4174007"/>
          </a:xfrm>
          <a:prstGeom prst="rect">
            <a:avLst/>
          </a:prstGeom>
        </p:spPr>
      </p:pic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DD2062CC-06C3-4DBB-7AC8-44367C4EAF8E}"/>
              </a:ext>
            </a:extLst>
          </p:cNvPr>
          <p:cNvSpPr txBox="1">
            <a:spLocks/>
          </p:cNvSpPr>
          <p:nvPr/>
        </p:nvSpPr>
        <p:spPr>
          <a:xfrm>
            <a:off x="6630822" y="5536082"/>
            <a:ext cx="3886201" cy="123726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dirty="0">
                <a:solidFill>
                  <a:srgbClr val="494949"/>
                </a:solidFill>
              </a:rPr>
              <a:t>Shift </a:t>
            </a:r>
            <a:r>
              <a:rPr lang="pt-BR" sz="3600" dirty="0" err="1">
                <a:solidFill>
                  <a:srgbClr val="494949"/>
                </a:solidFill>
              </a:rPr>
              <a:t>right</a:t>
            </a:r>
            <a:endParaRPr lang="pt-BR" sz="3600" dirty="0">
              <a:solidFill>
                <a:srgbClr val="494949"/>
              </a:solidFill>
            </a:endParaRPr>
          </a:p>
          <a:p>
            <a:r>
              <a:rPr lang="pt-BR" sz="1800" dirty="0">
                <a:solidFill>
                  <a:srgbClr val="494949"/>
                </a:solidFill>
              </a:rPr>
              <a:t>Assegurar performance, resiliência e confiabilidade</a:t>
            </a:r>
            <a:endParaRPr lang="pt-BR" sz="3600" dirty="0">
              <a:solidFill>
                <a:srgbClr val="49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5929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Shift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left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839199" cy="501060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Atender às necessidades do negócio, com uma melhor validação dos requisitos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Testes validando questões como qualidade, segurança, configurações esperadas e performance no </a:t>
            </a:r>
            <a:r>
              <a:rPr lang="pt-BR" sz="3200" b="1" dirty="0">
                <a:solidFill>
                  <a:srgbClr val="494949"/>
                </a:solidFill>
              </a:rPr>
              <a:t>início do processo de Desenvolvimento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Antecipar necessidades e eventuais problemas que ocorreriam em Produção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B922C282-084E-E49B-2F90-3F39E72AA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8637" y="2737438"/>
            <a:ext cx="2143124" cy="21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935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Shift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right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839199" cy="412420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Atender às necessidades do negócio, com uma melhor validação dos requisitos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Testes validando questões como qualidade, segurança, configurações esperadas e performance </a:t>
            </a:r>
            <a:r>
              <a:rPr lang="pt-BR" sz="3200" b="1" dirty="0">
                <a:solidFill>
                  <a:srgbClr val="494949"/>
                </a:solidFill>
              </a:rPr>
              <a:t>em Produção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Foco em situações reais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1A5A7059-C939-633C-E1FF-09A4F34D5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0037" y="2354262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432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Shift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right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algumas estratégias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49462"/>
            <a:ext cx="8839199" cy="279461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Chaos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dirty="0" err="1">
                <a:solidFill>
                  <a:srgbClr val="494949"/>
                </a:solidFill>
              </a:rPr>
              <a:t>Engineering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Synthetic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dirty="0" err="1">
                <a:solidFill>
                  <a:srgbClr val="494949"/>
                </a:solidFill>
              </a:rPr>
              <a:t>monitoring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Canary releases, Blue-</a:t>
            </a:r>
            <a:r>
              <a:rPr lang="pt-BR" sz="3200" dirty="0" err="1">
                <a:solidFill>
                  <a:srgbClr val="494949"/>
                </a:solidFill>
              </a:rPr>
              <a:t>green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dirty="0" err="1">
                <a:solidFill>
                  <a:srgbClr val="494949"/>
                </a:solidFill>
              </a:rPr>
              <a:t>deployments</a:t>
            </a: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1A5A7059-C939-633C-E1FF-09A4F34D5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0037" y="2354262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6508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Shift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left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, Shift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right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Microservices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11456"/>
            <a:ext cx="8229599" cy="323780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Validações mais próximas do mundo real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Menores surpresas entre ambientes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Contribuições para otimização de performance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2F89EE5-721B-C110-CF5A-4F668BE230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037" y="2582862"/>
            <a:ext cx="2772338" cy="215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5761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Considerações importantes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305799" cy="419191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Faça </a:t>
            </a:r>
            <a:r>
              <a:rPr lang="pt-BR" sz="2800" b="1" dirty="0">
                <a:solidFill>
                  <a:srgbClr val="494949"/>
                </a:solidFill>
              </a:rPr>
              <a:t>provas de conceito</a:t>
            </a:r>
            <a:r>
              <a:rPr lang="pt-BR" sz="2800" dirty="0">
                <a:solidFill>
                  <a:srgbClr val="494949"/>
                </a:solidFill>
              </a:rPr>
              <a:t> sempre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Elabore </a:t>
            </a:r>
            <a:r>
              <a:rPr lang="pt-BR" sz="2800" b="1" dirty="0">
                <a:solidFill>
                  <a:srgbClr val="494949"/>
                </a:solidFill>
              </a:rPr>
              <a:t>diagramas e representações da sua arquitetura</a:t>
            </a:r>
            <a:r>
              <a:rPr lang="pt-BR" sz="2800" dirty="0">
                <a:solidFill>
                  <a:srgbClr val="494949"/>
                </a:solidFill>
              </a:rPr>
              <a:t>, em conformidade com requisitos de negócio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Utilize </a:t>
            </a:r>
            <a:r>
              <a:rPr lang="pt-BR" sz="2800" b="1" dirty="0">
                <a:solidFill>
                  <a:srgbClr val="494949"/>
                </a:solidFill>
              </a:rPr>
              <a:t>containers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>
                <a:solidFill>
                  <a:srgbClr val="494949"/>
                </a:solidFill>
              </a:rPr>
              <a:t>Infra como Código (</a:t>
            </a:r>
            <a:r>
              <a:rPr lang="pt-BR" sz="2800" b="1" dirty="0" err="1">
                <a:solidFill>
                  <a:srgbClr val="494949"/>
                </a:solidFill>
              </a:rPr>
              <a:t>IaC</a:t>
            </a:r>
            <a:r>
              <a:rPr lang="pt-BR" sz="28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Automatize seus testes desde o início</a:t>
            </a:r>
          </a:p>
        </p:txBody>
      </p:sp>
      <p:pic>
        <p:nvPicPr>
          <p:cNvPr id="7" name="Imagem 6" descr="Uma imagem contendo medidor, relógio&#10;&#10;Descrição gerada automaticamente">
            <a:extLst>
              <a:ext uri="{FF2B5EF4-FFF2-40B4-BE49-F238E27FC236}">
                <a16:creationId xmlns:a16="http://schemas.microsoft.com/office/drawing/2014/main" id="{9DF2BA42-D013-1F86-7C3E-A10ADBCF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037" y="2660979"/>
            <a:ext cx="3405509" cy="16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7594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https://github.com/renatogroffe/ShiftLeftRight_DevOpsExperience-Set2023</a:t>
            </a: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125662"/>
            <a:ext cx="4876800" cy="2179058"/>
          </a:xfrm>
        </p:spPr>
        <p:txBody>
          <a:bodyPr/>
          <a:lstStyle/>
          <a:p>
            <a:r>
              <a:rPr lang="pt-BR" dirty="0"/>
              <a:t>EXEMPLOS PRÁTICOS</a:t>
            </a:r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8513A041-D192-E669-E6EF-FAD61BAB4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037" y="2302854"/>
            <a:ext cx="1824673" cy="182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481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437" y="1211262"/>
            <a:ext cx="66259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735" y="4120388"/>
            <a:ext cx="1733820" cy="17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437" y="1211262"/>
            <a:ext cx="66259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Instrutor autorizado Microsoft (MCT) e AWS na Ka Solution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Desenvolvedor de software na CDB Data Solution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Professor universitário na UNIVILLE – Joinville/SC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Walter Coan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http://www.waltercoan.com.br</a:t>
            </a:r>
          </a:p>
        </p:txBody>
      </p:sp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Foto em preto e branco de homem com óculos de grau&#10;&#10;Descrição gerada automaticamente">
            <a:extLst>
              <a:ext uri="{FF2B5EF4-FFF2-40B4-BE49-F238E27FC236}">
                <a16:creationId xmlns:a16="http://schemas.microsoft.com/office/drawing/2014/main" id="{2953D49F-2520-9C1F-DE3E-6F3952798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010" y="685239"/>
            <a:ext cx="2182638" cy="218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1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6858000" cy="117489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 - Comunidades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pt-BR" sz="1836" spc="300" dirty="0">
              <a:solidFill>
                <a:schemeClr val="bg1"/>
              </a:solidFill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A823CF2-4106-46F7-BF17-D4F09BF3E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4" y="1211262"/>
            <a:ext cx="2667000" cy="127775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0CF2432-EBD5-4003-B298-BBCD76531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037" y="1147999"/>
            <a:ext cx="2286000" cy="143532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0A77A51-D29C-483B-908F-627A9646A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624" y="3280394"/>
            <a:ext cx="2121091" cy="142466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EA180D2-85C9-47A7-AC89-A2AD7F9B5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437" y="5274352"/>
            <a:ext cx="3140110" cy="849400"/>
          </a:xfrm>
          <a:prstGeom prst="rect">
            <a:avLst/>
          </a:prstGeom>
        </p:spPr>
      </p:pic>
      <p:pic>
        <p:nvPicPr>
          <p:cNvPr id="4" name="Imagem 3" descr="Uma imagem contendo objeto, relógio, placa, monitor&#10;&#10;Descrição gerada automaticamente">
            <a:extLst>
              <a:ext uri="{FF2B5EF4-FFF2-40B4-BE49-F238E27FC236}">
                <a16:creationId xmlns:a16="http://schemas.microsoft.com/office/drawing/2014/main" id="{60457943-C228-4C82-8C07-7722A24D16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4237" y="1363662"/>
            <a:ext cx="2789238" cy="88139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C2FC707-5D7E-4623-A4D4-987D812CC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847" y="3398073"/>
            <a:ext cx="3188653" cy="100490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2F4B3F8-0854-4134-8BD3-CA20E2A291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5871" y="5254858"/>
            <a:ext cx="3836841" cy="8057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D3849A0-6EC5-440C-9E64-977E433BB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7637" y="4705060"/>
            <a:ext cx="1668463" cy="166846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5B8603-4901-4D84-AFF1-45240D0E7B44}"/>
              </a:ext>
            </a:extLst>
          </p:cNvPr>
          <p:cNvSpPr txBox="1">
            <a:spLocks/>
          </p:cNvSpPr>
          <p:nvPr/>
        </p:nvSpPr>
        <p:spPr>
          <a:xfrm>
            <a:off x="1765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4A70903-4388-4FD7-94A6-7FD3DB8AFC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7916" y="2889331"/>
            <a:ext cx="1780922" cy="18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5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439861"/>
            <a:ext cx="11426521" cy="49800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Eventos online e gratuitos</a:t>
            </a:r>
            <a:br>
              <a:rPr lang="pt-BR" sz="32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pt-BR" sz="3200" b="1" u="sng" dirty="0">
                <a:solidFill>
                  <a:schemeClr val="tx1">
                    <a:lumMod val="50000"/>
                  </a:schemeClr>
                </a:solidFill>
              </a:rPr>
              <a:t>https://www.meetup.com/dotnet-Sao-Paulo/</a:t>
            </a:r>
          </a:p>
          <a:p>
            <a:pPr marL="0" indent="0">
              <a:lnSpc>
                <a:spcPct val="100000"/>
              </a:lnSpc>
              <a:buNone/>
            </a:pPr>
            <a:endParaRPr lang="pt-BR" sz="3200" b="1" u="sng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10820400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Iniciativas gratuitas</a:t>
            </a:r>
          </a:p>
        </p:txBody>
      </p:sp>
    </p:spTree>
    <p:extLst>
      <p:ext uri="{BB962C8B-B14F-4D97-AF65-F5344CB8AC3E}">
        <p14:creationId xmlns:p14="http://schemas.microsoft.com/office/powerpoint/2010/main" val="155583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7" y="3725862"/>
            <a:ext cx="11810999" cy="517065"/>
          </a:xfrm>
        </p:spPr>
        <p:txBody>
          <a:bodyPr/>
          <a:lstStyle/>
          <a:p>
            <a:r>
              <a:rPr lang="pt-BR" sz="2400" dirty="0">
                <a:solidFill>
                  <a:srgbClr val="494949"/>
                </a:solidFill>
                <a:hlinkClick r:id="rId3"/>
              </a:rPr>
              <a:t>https://github.com/renatogroffe/ShiftLeftRight_DevOpsExperience-Set2023</a:t>
            </a:r>
            <a:endParaRPr lang="pt-BR" sz="2400" dirty="0">
              <a:solidFill>
                <a:srgbClr val="494949"/>
              </a:solidFill>
            </a:endParaRPr>
          </a:p>
        </p:txBody>
      </p:sp>
      <p:pic>
        <p:nvPicPr>
          <p:cNvPr id="4" name="Imagem 3" descr="Uma imagem contendo medidor, relógio&#10;&#10;Descrição gerada automaticamente">
            <a:extLst>
              <a:ext uri="{FF2B5EF4-FFF2-40B4-BE49-F238E27FC236}">
                <a16:creationId xmlns:a16="http://schemas.microsoft.com/office/drawing/2014/main" id="{B2DA8157-1F5A-6DB0-9F79-21C17091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037" y="4564062"/>
            <a:ext cx="3733800" cy="1849174"/>
          </a:xfrm>
          <a:prstGeom prst="rect">
            <a:avLst/>
          </a:prstGeom>
        </p:spPr>
      </p:pic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2DBC0C19-A83E-26E7-2549-7BF0B00C1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337" y="1478755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1793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810999" cy="31208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Problemas em Software e </a:t>
            </a:r>
            <a:r>
              <a:rPr lang="pt-BR" sz="3600" dirty="0" err="1">
                <a:solidFill>
                  <a:srgbClr val="494949"/>
                </a:solidFill>
              </a:rPr>
              <a:t>DevOps</a:t>
            </a: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Shift </a:t>
            </a:r>
            <a:r>
              <a:rPr lang="pt-BR" sz="3600" dirty="0" err="1">
                <a:solidFill>
                  <a:srgbClr val="494949"/>
                </a:solidFill>
              </a:rPr>
              <a:t>left</a:t>
            </a:r>
            <a:r>
              <a:rPr lang="pt-BR" sz="3600" dirty="0">
                <a:solidFill>
                  <a:srgbClr val="494949"/>
                </a:solidFill>
              </a:rPr>
              <a:t>, Shift </a:t>
            </a:r>
            <a:r>
              <a:rPr lang="pt-BR" sz="3600" dirty="0" err="1">
                <a:solidFill>
                  <a:srgbClr val="494949"/>
                </a:solidFill>
              </a:rPr>
              <a:t>right</a:t>
            </a:r>
            <a:r>
              <a:rPr lang="pt-BR" sz="3600" dirty="0">
                <a:solidFill>
                  <a:srgbClr val="494949"/>
                </a:solidFill>
              </a:rPr>
              <a:t>: uma visão geral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Exemplos práticos</a:t>
            </a:r>
          </a:p>
        </p:txBody>
      </p:sp>
      <p:pic>
        <p:nvPicPr>
          <p:cNvPr id="4" name="Imagem 3" descr="Uma imagem contendo medidor, relógio&#10;&#10;Descrição gerada automaticamente">
            <a:extLst>
              <a:ext uri="{FF2B5EF4-FFF2-40B4-BE49-F238E27FC236}">
                <a16:creationId xmlns:a16="http://schemas.microsoft.com/office/drawing/2014/main" id="{B2DA8157-1F5A-6DB0-9F79-21C170919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37" y="4487862"/>
            <a:ext cx="3733800" cy="18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Acompanhe projetos open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source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...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9F49E07-2120-79C0-DF7B-D3C43406A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037" y="1419611"/>
            <a:ext cx="4148139" cy="250781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D8AB09D8-16FA-9227-74E6-1D3C821C5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237" y="4321008"/>
            <a:ext cx="5075238" cy="2057722"/>
          </a:xfrm>
          <a:prstGeom prst="rect">
            <a:avLst/>
          </a:prstGeom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BB9A88A8-0E6A-39AB-DC9C-1FD6C4D7C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3837" y="4792662"/>
            <a:ext cx="2295703" cy="893172"/>
          </a:xfrm>
          <a:prstGeom prst="rect">
            <a:avLst/>
          </a:prstGeom>
        </p:spPr>
      </p:pic>
      <p:pic>
        <p:nvPicPr>
          <p:cNvPr id="14" name="Imagem 13" descr="Uma imagem contendo Texto&#10;&#10;Descrição gerada automaticamente">
            <a:extLst>
              <a:ext uri="{FF2B5EF4-FFF2-40B4-BE49-F238E27FC236}">
                <a16:creationId xmlns:a16="http://schemas.microsoft.com/office/drawing/2014/main" id="{EC3C6C50-F94B-E483-E11B-3C8AEDB9D7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134" y="1419611"/>
            <a:ext cx="4762500" cy="1952625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A12A91EA-7F2E-C036-3678-F18C726299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6055" y="4183062"/>
            <a:ext cx="1827499" cy="182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426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Problemas comuns em Aplicações 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DevOps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10896599" cy="323780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Abismo entre requisitos x implementações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Testes de unidade têm um escopo limitado</a:t>
            </a:r>
          </a:p>
          <a:p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Testes mais complexos nem sempre são implementados</a:t>
            </a:r>
          </a:p>
        </p:txBody>
      </p:sp>
      <p:pic>
        <p:nvPicPr>
          <p:cNvPr id="9" name="Imagem 8" descr="Uma imagem contendo medidor, relógio&#10;&#10;Descrição gerada automaticamente">
            <a:extLst>
              <a:ext uri="{FF2B5EF4-FFF2-40B4-BE49-F238E27FC236}">
                <a16:creationId xmlns:a16="http://schemas.microsoft.com/office/drawing/2014/main" id="{D721663A-14CF-704C-2EDA-D1375AD7F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637" y="4716462"/>
            <a:ext cx="3733800" cy="184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053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707</TotalTime>
  <Words>911</Words>
  <Application>Microsoft Office PowerPoint</Application>
  <PresentationFormat>Personalizar</PresentationFormat>
  <Paragraphs>151</Paragraphs>
  <Slides>19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19</vt:i4>
      </vt:variant>
    </vt:vector>
  </HeadingPairs>
  <TitlesOfParts>
    <vt:vector size="28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Não recomece um projeto, inicie com Shift Left Escolhendo componentes open source certos desde o início</vt:lpstr>
      <vt:lpstr>Renato Groffe</vt:lpstr>
      <vt:lpstr>Walter Coan</vt:lpstr>
      <vt:lpstr>Renato Groffe - Comunidades</vt:lpstr>
      <vt:lpstr>Iniciativas gratuitas</vt:lpstr>
      <vt:lpstr>Conteúdos desta apresentação</vt:lpstr>
      <vt:lpstr>Agenda</vt:lpstr>
      <vt:lpstr>Acompanhe projetos open source...</vt:lpstr>
      <vt:lpstr>Problemas comuns em Aplicações e DevOps</vt:lpstr>
      <vt:lpstr>Apresentação do PowerPoint</vt:lpstr>
      <vt:lpstr>Problemas comuns em Aplicações e DevOps</vt:lpstr>
      <vt:lpstr>Shift left e Shift right: podem ser uma solução...</vt:lpstr>
      <vt:lpstr>Shift left</vt:lpstr>
      <vt:lpstr>Shift right</vt:lpstr>
      <vt:lpstr>Shift right: algumas estratégias</vt:lpstr>
      <vt:lpstr>Shift left, Shift right e Microservices</vt:lpstr>
      <vt:lpstr>Considerações importantes</vt:lpstr>
      <vt:lpstr>EXEMPLOS PRÁTICOS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Groffe</cp:lastModifiedBy>
  <cp:revision>446</cp:revision>
  <dcterms:created xsi:type="dcterms:W3CDTF">2016-08-05T22:03:34Z</dcterms:created>
  <dcterms:modified xsi:type="dcterms:W3CDTF">2023-09-28T17:26:40Z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